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951444-6EB1-4C37-8459-EE37460C4F96}" type="datetimeFigureOut">
              <a:rPr lang="ru-RU" smtClean="0"/>
              <a:t>18.03.2012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90C873-C68E-4402-AB87-63499797803F}" type="slidenum">
              <a:rPr lang="ru-RU" smtClean="0"/>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C590C873-C68E-4402-AB87-63499797803F}" type="slidenum">
              <a:rPr lang="ru-RU" smtClean="0"/>
              <a:t>10</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C590C873-C68E-4402-AB87-63499797803F}" type="slidenum">
              <a:rPr lang="ru-RU" smtClean="0"/>
              <a:t>11</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C590C873-C68E-4402-AB87-63499797803F}" type="slidenum">
              <a:rPr lang="ru-RU" smtClean="0"/>
              <a:t>12</a:t>
            </a:fld>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C590C873-C68E-4402-AB87-63499797803F}" type="slidenum">
              <a:rPr lang="ru-RU" smtClean="0"/>
              <a:t>13</a:t>
            </a:fld>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C590C873-C68E-4402-AB87-63499797803F}" type="slidenum">
              <a:rPr lang="ru-RU" smtClean="0"/>
              <a:t>14</a:t>
            </a:fld>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C590C873-C68E-4402-AB87-63499797803F}" type="slidenum">
              <a:rPr lang="ru-RU" smtClean="0"/>
              <a:t>15</a:t>
            </a:fld>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C590C873-C68E-4402-AB87-63499797803F}" type="slidenum">
              <a:rPr lang="ru-RU" smtClean="0"/>
              <a:t>16</a:t>
            </a:fld>
            <a:endParaRPr 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C590C873-C68E-4402-AB87-63499797803F}" type="slidenum">
              <a:rPr lang="ru-RU" smtClean="0"/>
              <a:t>17</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5B106E36-FD25-4E2D-B0AA-010F637433A0}" type="datetimeFigureOut">
              <a:rPr lang="ru-RU" smtClean="0"/>
              <a:pPr/>
              <a:t>18.03.2012</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725C68B6-61C2-468F-89AB-4B9F7531AA68}" type="slidenum">
              <a:rPr lang="ru-RU" smtClean="0"/>
              <a:pPr/>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transition>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18.03.2012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18.03.2012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18.03.2012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18.03.2012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transition>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18.03.2012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18.03.2012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18.03.2012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18.03.2012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18.03.2012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18.03.2012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5B106E36-FD25-4E2D-B0AA-010F637433A0}" type="datetimeFigureOut">
              <a:rPr lang="ru-RU" smtClean="0"/>
              <a:pPr/>
              <a:t>18.03.2012</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25C68B6-61C2-468F-89AB-4B9F7531AA68}"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ransition>
    <p:pull/>
  </p:transition>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28728" y="214290"/>
            <a:ext cx="6007358" cy="1200160"/>
          </a:xfrm>
        </p:spPr>
        <p:txBody>
          <a:bodyPr>
            <a:noAutofit/>
          </a:bodyPr>
          <a:lstStyle/>
          <a:p>
            <a:r>
              <a:rPr lang="uk-UA" sz="8000" i="1" u="sng" cap="none"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mn-lt"/>
              </a:rPr>
              <a:t>Іван Сірко</a:t>
            </a:r>
            <a:endParaRPr lang="ru-RU" sz="8000" i="1" u="sng" cap="none"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mn-lt"/>
            </a:endParaRPr>
          </a:p>
        </p:txBody>
      </p:sp>
      <p:sp>
        <p:nvSpPr>
          <p:cNvPr id="3" name="Подзаголовок 2"/>
          <p:cNvSpPr>
            <a:spLocks noGrp="1"/>
          </p:cNvSpPr>
          <p:nvPr>
            <p:ph type="subTitle" idx="1"/>
          </p:nvPr>
        </p:nvSpPr>
        <p:spPr>
          <a:xfrm>
            <a:off x="5429256" y="4214794"/>
            <a:ext cx="3714744" cy="2643206"/>
          </a:xfrm>
        </p:spPr>
        <p:txBody>
          <a:bodyPr>
            <a:normAutofit/>
          </a:bodyPr>
          <a:lstStyle/>
          <a:p>
            <a:pPr algn="l"/>
            <a:r>
              <a:rPr lang="uk-UA" dirty="0" smtClean="0"/>
              <a:t>Підготувала:</a:t>
            </a:r>
          </a:p>
          <a:p>
            <a:pPr algn="l"/>
            <a:r>
              <a:rPr lang="uk-UA" dirty="0" smtClean="0"/>
              <a:t>Учениця 8-Б класу</a:t>
            </a:r>
          </a:p>
          <a:p>
            <a:pPr algn="l"/>
            <a:r>
              <a:rPr lang="uk-UA" dirty="0" smtClean="0"/>
              <a:t>СЗШ № 37 м. </a:t>
            </a:r>
          </a:p>
          <a:p>
            <a:pPr algn="l"/>
            <a:r>
              <a:rPr lang="uk-UA" dirty="0" smtClean="0"/>
              <a:t>Дніпропетровська</a:t>
            </a:r>
          </a:p>
          <a:p>
            <a:pPr algn="l"/>
            <a:r>
              <a:rPr lang="uk-UA" dirty="0" smtClean="0"/>
              <a:t>Шуміліна Олександра</a:t>
            </a:r>
            <a:endParaRPr lang="ru-RU" dirty="0"/>
          </a:p>
        </p:txBody>
      </p:sp>
      <p:sp>
        <p:nvSpPr>
          <p:cNvPr id="4" name="TextBox 3"/>
          <p:cNvSpPr txBox="1"/>
          <p:nvPr/>
        </p:nvSpPr>
        <p:spPr>
          <a:xfrm>
            <a:off x="6286480" y="0"/>
            <a:ext cx="2857520" cy="369332"/>
          </a:xfrm>
          <a:prstGeom prst="rect">
            <a:avLst/>
          </a:prstGeom>
          <a:noFill/>
        </p:spPr>
        <p:txBody>
          <a:bodyPr wrap="square" rtlCol="0">
            <a:spAutoFit/>
          </a:bodyPr>
          <a:lstStyle/>
          <a:p>
            <a:r>
              <a:rPr lang="uk-UA" dirty="0" smtClean="0"/>
              <a:t>Матеріал взято з Вікіпедії</a:t>
            </a:r>
            <a:endParaRPr lang="ru-RU" dirty="0"/>
          </a:p>
        </p:txBody>
      </p:sp>
      <p:pic>
        <p:nvPicPr>
          <p:cNvPr id="1026" name="Picture 2" descr="D:\Сашино\История\444.jpg"/>
          <p:cNvPicPr>
            <a:picLocks noChangeAspect="1" noChangeArrowheads="1"/>
          </p:cNvPicPr>
          <p:nvPr/>
        </p:nvPicPr>
        <p:blipFill>
          <a:blip r:embed="rId3"/>
          <a:srcRect/>
          <a:stretch>
            <a:fillRect/>
          </a:stretch>
        </p:blipFill>
        <p:spPr bwMode="auto">
          <a:xfrm>
            <a:off x="656766" y="1798013"/>
            <a:ext cx="3357586" cy="4632225"/>
          </a:xfrm>
          <a:prstGeom prst="rect">
            <a:avLst/>
          </a:prstGeom>
          <a:ln w="228600" cap="sq" cmpd="thickThin">
            <a:solidFill>
              <a:schemeClr val="tx1">
                <a:lumMod val="95000"/>
              </a:schemeClr>
            </a:solidFill>
            <a:prstDash val="solid"/>
            <a:miter lim="800000"/>
          </a:ln>
          <a:effectLst>
            <a:innerShdw blurRad="76200">
              <a:srgbClr val="000000"/>
            </a:innerShdw>
          </a:effectLst>
        </p:spPr>
      </p:pic>
    </p:spTree>
  </p:cSld>
  <p:clrMapOvr>
    <a:overrideClrMapping bg1="dk1" tx1="lt1" bg2="dk2" tx2="lt2" accent1="accent1" accent2="accent2" accent3="accent3" accent4="accent4" accent5="accent5" accent6="accent6" hlink="hlink" folHlink="folHlink"/>
  </p:clrMapOvr>
  <p:transition>
    <p:pul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42852"/>
            <a:ext cx="6643702" cy="642942"/>
          </a:xfrm>
        </p:spPr>
        <p:txBody>
          <a:bodyPr>
            <a:normAutofit fontScale="90000"/>
          </a:bodyPr>
          <a:lstStyle/>
          <a:p>
            <a:pPr algn="l"/>
            <a:r>
              <a:rPr lang="uk-UA" i="1" u="sng" dirty="0" smtClean="0">
                <a:solidFill>
                  <a:schemeClr val="tx1"/>
                </a:solidFill>
                <a:latin typeface="+mn-lt"/>
              </a:rPr>
              <a:t>Чигиринські походи</a:t>
            </a:r>
            <a:r>
              <a:rPr lang="uk-UA" dirty="0" smtClean="0"/>
              <a:t/>
            </a:r>
            <a:br>
              <a:rPr lang="uk-UA" dirty="0" smtClean="0"/>
            </a:br>
            <a:endParaRPr lang="ru-RU" dirty="0"/>
          </a:p>
        </p:txBody>
      </p:sp>
      <p:sp>
        <p:nvSpPr>
          <p:cNvPr id="3" name="Содержимое 2"/>
          <p:cNvSpPr>
            <a:spLocks noGrp="1"/>
          </p:cNvSpPr>
          <p:nvPr>
            <p:ph idx="1"/>
          </p:nvPr>
        </p:nvSpPr>
        <p:spPr>
          <a:xfrm>
            <a:off x="0" y="458478"/>
            <a:ext cx="9144000" cy="6357958"/>
          </a:xfrm>
        </p:spPr>
        <p:txBody>
          <a:bodyPr>
            <a:noAutofit/>
          </a:bodyPr>
          <a:lstStyle/>
          <a:p>
            <a:pPr>
              <a:lnSpc>
                <a:spcPct val="80000"/>
              </a:lnSpc>
              <a:defRPr/>
            </a:pPr>
            <a:r>
              <a:rPr lang="ru-RU" sz="2600" dirty="0" smtClean="0"/>
              <a:t>Основні сили запорожців, які очолював Іван Сірко, діяли над Лиманом. На військовій раді вирішили знищити великий морський транспорт із продовольством, котрий був відправлений із Константинополя. В Очакові хлібні запаси через мілководдя Дніпра були перевантажені з 15 каторг і 7 кораблів на 130 дрібних суден. Звідти паша рушив до Кизи-Керменя, котрий турецьке командування намагалося використати як продовольчу базу для постачання своїх військ.</a:t>
            </a:r>
          </a:p>
          <a:p>
            <a:pPr>
              <a:lnSpc>
                <a:spcPct val="80000"/>
              </a:lnSpc>
              <a:defRPr/>
            </a:pPr>
            <a:r>
              <a:rPr lang="ru-RU" sz="2600" dirty="0" smtClean="0"/>
              <a:t>Запорожці пропустили турецькі кораблі в Дніпро, а потім із тилу вдарили по них. </a:t>
            </a:r>
            <a:r>
              <a:rPr lang="ru-RU" sz="2600" dirty="0" smtClean="0"/>
              <a:t>Бій був короткий. Козаки знищили турків, а гребців каторг — полонених — визволили. У листі до Самойловича Іван Сірко писав: «…липня 12 числа проти Краснякова на гирлі Карабельном, ударив на ті всі судна, оволоділи ними одне тільки судно вітрилами й многими гребці ушло». Було взято 500 полонених, а також захоплено 7 гармат, 20 прапорів і все продовольство. Для турецького війська, яке й до того терпіло від нестачі продовольства і фуражу, це була велика втрата.</a:t>
            </a:r>
          </a:p>
          <a:p>
            <a:pPr>
              <a:lnSpc>
                <a:spcPct val="80000"/>
              </a:lnSpc>
              <a:defRPr/>
            </a:pPr>
            <a:endParaRPr lang="ru-RU" sz="2600" dirty="0" smtClean="0"/>
          </a:p>
          <a:p>
            <a:pPr>
              <a:lnSpc>
                <a:spcPct val="80000"/>
              </a:lnSpc>
              <a:defRPr/>
            </a:pPr>
            <a:endParaRPr lang="ru-RU" sz="2600" dirty="0" smtClean="0"/>
          </a:p>
          <a:p>
            <a:pPr>
              <a:lnSpc>
                <a:spcPct val="90000"/>
              </a:lnSpc>
              <a:buNone/>
              <a:defRPr/>
            </a:pPr>
            <a:endParaRPr lang="ru-RU" sz="2600" dirty="0" smtClean="0"/>
          </a:p>
          <a:p>
            <a:pPr>
              <a:lnSpc>
                <a:spcPct val="80000"/>
              </a:lnSpc>
              <a:buNone/>
              <a:defRPr/>
            </a:pPr>
            <a:endParaRPr lang="ru-RU" sz="2600" dirty="0" smtClean="0"/>
          </a:p>
        </p:txBody>
      </p:sp>
    </p:spTree>
  </p:cSld>
  <p:clrMapOvr>
    <a:masterClrMapping/>
  </p:clrMapOvr>
  <p:transition>
    <p:pul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42852"/>
            <a:ext cx="6643702" cy="642942"/>
          </a:xfrm>
        </p:spPr>
        <p:txBody>
          <a:bodyPr>
            <a:normAutofit fontScale="90000"/>
          </a:bodyPr>
          <a:lstStyle/>
          <a:p>
            <a:pPr algn="l"/>
            <a:r>
              <a:rPr lang="uk-UA" i="1" u="sng" dirty="0" smtClean="0">
                <a:solidFill>
                  <a:schemeClr val="tx1"/>
                </a:solidFill>
                <a:latin typeface="+mn-lt"/>
              </a:rPr>
              <a:t>Чигиринські походи</a:t>
            </a:r>
            <a:r>
              <a:rPr lang="uk-UA" dirty="0" smtClean="0"/>
              <a:t/>
            </a:r>
            <a:br>
              <a:rPr lang="uk-UA" dirty="0" smtClean="0"/>
            </a:br>
            <a:endParaRPr lang="ru-RU" dirty="0"/>
          </a:p>
        </p:txBody>
      </p:sp>
      <p:sp>
        <p:nvSpPr>
          <p:cNvPr id="3" name="Содержимое 2"/>
          <p:cNvSpPr>
            <a:spLocks noGrp="1"/>
          </p:cNvSpPr>
          <p:nvPr>
            <p:ph idx="1"/>
          </p:nvPr>
        </p:nvSpPr>
        <p:spPr>
          <a:xfrm>
            <a:off x="0" y="458478"/>
            <a:ext cx="9144000" cy="6357958"/>
          </a:xfrm>
        </p:spPr>
        <p:txBody>
          <a:bodyPr>
            <a:noAutofit/>
          </a:bodyPr>
          <a:lstStyle/>
          <a:p>
            <a:pPr>
              <a:lnSpc>
                <a:spcPct val="80000"/>
              </a:lnSpc>
              <a:defRPr/>
            </a:pPr>
            <a:r>
              <a:rPr lang="ru-RU" sz="2600" dirty="0" smtClean="0"/>
              <a:t>Залишивши частину військ з ясиром та полонених до українського гетьмана, а турецького начальника — в Москву, нзапасами продовольства в Кардишині та відправивши низове запорозьке військо на чолі з Іваном Сірком пішло «на Буг к турскому мосту и заставе». </a:t>
            </a:r>
            <a:r>
              <a:rPr lang="ru-RU" sz="2600" dirty="0" smtClean="0"/>
              <a:t>Запорозькі козаки спалили турецькі мости, знищили варту й захопили багато підвод із різними запасами, що направлялись у Чигирин. </a:t>
            </a:r>
            <a:r>
              <a:rPr lang="ru-RU" sz="2600" dirty="0" smtClean="0"/>
              <a:t>Візир змушений був відправити молдавського та волоського господарів з військом для відбудови мостів.</a:t>
            </a:r>
          </a:p>
          <a:p>
            <a:pPr>
              <a:lnSpc>
                <a:spcPct val="80000"/>
              </a:lnSpc>
              <a:defRPr/>
            </a:pPr>
            <a:r>
              <a:rPr lang="ru-RU" sz="2600" dirty="0" smtClean="0"/>
              <a:t>У зв'язку з підготовкою до нового наступу султанський уряд ще навесні 1679 р. приступив до спорудження в пониззях Дніпра двох фортець-"городків". </a:t>
            </a:r>
            <a:r>
              <a:rPr lang="ru-RU" sz="2600" dirty="0" smtClean="0"/>
              <a:t>Турецький уряд уже давно мав намір збудувати на Дніпрі фортеці, які були б опорними пунктами під час походів на Лівобережну Україну. </a:t>
            </a:r>
            <a:r>
              <a:rPr lang="ru-RU" sz="2600" dirty="0" smtClean="0"/>
              <a:t>25-тисячне військо мало виступити проти Запорозької Січі. Саме з цим турецьким походом історична традиція пов'язує знамениту відповідь запорожців та їхнього кошового отамана Івана Сірка турецькому султану.</a:t>
            </a:r>
          </a:p>
          <a:p>
            <a:pPr>
              <a:lnSpc>
                <a:spcPct val="80000"/>
              </a:lnSpc>
              <a:defRPr/>
            </a:pPr>
            <a:endParaRPr lang="ru-RU" sz="2600" dirty="0" smtClean="0"/>
          </a:p>
        </p:txBody>
      </p:sp>
    </p:spTree>
  </p:cSld>
  <p:clrMapOvr>
    <a:masterClrMapping/>
  </p:clrMapOvr>
  <p:transition>
    <p:pul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14290"/>
            <a:ext cx="9144000" cy="642942"/>
          </a:xfrm>
        </p:spPr>
        <p:txBody>
          <a:bodyPr>
            <a:noAutofit/>
          </a:bodyPr>
          <a:lstStyle/>
          <a:p>
            <a:pPr marL="651510" indent="-514350" algn="l"/>
            <a:r>
              <a:rPr lang="uk-UA" sz="3600" i="1" u="sng" dirty="0" smtClean="0">
                <a:solidFill>
                  <a:schemeClr val="tx1"/>
                </a:solidFill>
                <a:latin typeface="+mn-lt"/>
              </a:rPr>
              <a:t>Листування Івана Сірка і турецького султана </a:t>
            </a:r>
            <a:r>
              <a:rPr lang="ru-RU" sz="3600" i="1" u="sng" dirty="0" smtClean="0">
                <a:solidFill>
                  <a:schemeClr val="tx1"/>
                </a:solidFill>
                <a:latin typeface="+mn-lt"/>
              </a:rPr>
              <a:t>Мехмеда </a:t>
            </a:r>
            <a:r>
              <a:rPr lang="ru-RU" sz="3600" i="1" u="sng" dirty="0" smtClean="0">
                <a:solidFill>
                  <a:schemeClr val="tx1"/>
                </a:solidFill>
                <a:latin typeface="+mn-lt"/>
              </a:rPr>
              <a:t>IV.</a:t>
            </a:r>
            <a:endParaRPr lang="ru-RU" sz="3600" i="1" u="sng" dirty="0" smtClean="0">
              <a:solidFill>
                <a:schemeClr val="tx1"/>
              </a:solidFill>
              <a:latin typeface="+mn-lt"/>
            </a:endParaRPr>
          </a:p>
        </p:txBody>
      </p:sp>
      <p:sp>
        <p:nvSpPr>
          <p:cNvPr id="3" name="Содержимое 2"/>
          <p:cNvSpPr>
            <a:spLocks noGrp="1"/>
          </p:cNvSpPr>
          <p:nvPr>
            <p:ph idx="1"/>
          </p:nvPr>
        </p:nvSpPr>
        <p:spPr>
          <a:xfrm>
            <a:off x="0" y="500042"/>
            <a:ext cx="9144000" cy="6357958"/>
          </a:xfrm>
        </p:spPr>
        <p:txBody>
          <a:bodyPr>
            <a:noAutofit/>
          </a:bodyPr>
          <a:lstStyle/>
          <a:p>
            <a:pPr>
              <a:lnSpc>
                <a:spcPct val="80000"/>
              </a:lnSpc>
              <a:defRPr/>
            </a:pPr>
            <a:endParaRPr lang="ru-RU" sz="2600" dirty="0" smtClean="0"/>
          </a:p>
          <a:p>
            <a:pPr>
              <a:lnSpc>
                <a:spcPct val="80000"/>
              </a:lnSpc>
              <a:defRPr/>
            </a:pPr>
            <a:endParaRPr lang="ru-RU" sz="2600" dirty="0" smtClean="0"/>
          </a:p>
        </p:txBody>
      </p:sp>
      <p:sp>
        <p:nvSpPr>
          <p:cNvPr id="6" name="Прямоугольник 5"/>
          <p:cNvSpPr/>
          <p:nvPr/>
        </p:nvSpPr>
        <p:spPr>
          <a:xfrm>
            <a:off x="0" y="1214422"/>
            <a:ext cx="5214942" cy="5509200"/>
          </a:xfrm>
          <a:prstGeom prst="rect">
            <a:avLst/>
          </a:prstGeom>
        </p:spPr>
        <p:txBody>
          <a:bodyPr wrap="square">
            <a:spAutoFit/>
          </a:bodyPr>
          <a:lstStyle/>
          <a:p>
            <a:r>
              <a:rPr lang="ru-RU" sz="2200" b="1" i="1" dirty="0" smtClean="0">
                <a:ln w="6350">
                  <a:noFill/>
                </a:ln>
                <a:effectLst>
                  <a:outerShdw blurRad="114300" dist="101600" dir="2700000" algn="tl" rotWithShape="0">
                    <a:srgbClr val="000000">
                      <a:alpha val="40000"/>
                    </a:srgbClr>
                  </a:outerShdw>
                </a:effectLst>
                <a:ea typeface="+mj-ea"/>
                <a:cs typeface="+mj-cs"/>
              </a:rPr>
              <a:t>Лист турецького султана до </a:t>
            </a:r>
            <a:r>
              <a:rPr lang="ru-RU" sz="2200" b="1" i="1" dirty="0" smtClean="0">
                <a:ln w="6350">
                  <a:noFill/>
                </a:ln>
                <a:effectLst>
                  <a:outerShdw blurRad="114300" dist="101600" dir="2700000" algn="tl" rotWithShape="0">
                    <a:srgbClr val="000000">
                      <a:alpha val="40000"/>
                    </a:srgbClr>
                  </a:outerShdw>
                </a:effectLst>
                <a:ea typeface="+mj-ea"/>
                <a:cs typeface="+mj-cs"/>
              </a:rPr>
              <a:t>козаків:</a:t>
            </a:r>
          </a:p>
          <a:p>
            <a:r>
              <a:rPr lang="ru-RU" sz="2200" b="1" i="1" dirty="0" smtClean="0">
                <a:ln w="6350">
                  <a:noFill/>
                </a:ln>
                <a:effectLst>
                  <a:outerShdw blurRad="114300" dist="101600" dir="2700000" algn="tl" rotWithShape="0">
                    <a:srgbClr val="000000">
                      <a:alpha val="40000"/>
                    </a:srgbClr>
                  </a:outerShdw>
                </a:effectLst>
                <a:ea typeface="+mj-ea"/>
                <a:cs typeface="+mj-cs"/>
              </a:rPr>
              <a:t>«</a:t>
            </a:r>
            <a:r>
              <a:rPr lang="ru-RU" sz="2200" dirty="0" smtClean="0"/>
              <a:t>Я, султан і владика Блискучої Порти, син Мухаммеда, брат Сонця і Місяця, внук </a:t>
            </a:r>
            <a:r>
              <a:rPr lang="ru-RU" sz="2200" dirty="0" smtClean="0"/>
              <a:t>і намісник Бога на землі, володар царств Македонського, </a:t>
            </a:r>
            <a:r>
              <a:rPr lang="ru-RU" sz="2200" dirty="0" smtClean="0"/>
              <a:t>Вавілонського, Єрусалимського, Великого і Малого Єгипту, цар над царями, володар над володарями, винятковий лицар, </a:t>
            </a:r>
            <a:r>
              <a:rPr lang="ru-RU" sz="2200" dirty="0" smtClean="0"/>
              <a:t>ніким непереможний воїн, невідступний хранитель гробу Ісуса Христа, попечитель </a:t>
            </a:r>
            <a:r>
              <a:rPr lang="ru-RU" sz="2200" dirty="0" smtClean="0"/>
              <a:t>самого Бога, надія і втіха мусульман, великий захисник християн, повеліваю вам, запорозькі козаки, здатися мені </a:t>
            </a:r>
            <a:r>
              <a:rPr lang="ru-RU" sz="2200" dirty="0" smtClean="0"/>
              <a:t>добровільно </a:t>
            </a:r>
            <a:r>
              <a:rPr lang="ru-RU" sz="2200" dirty="0" smtClean="0"/>
              <a:t>і без жодного опору, і мене вашими нападами не змушувати перейматись</a:t>
            </a:r>
            <a:r>
              <a:rPr lang="ru-RU" sz="2200" i="1" dirty="0" smtClean="0"/>
              <a:t>.</a:t>
            </a:r>
            <a:r>
              <a:rPr lang="ru-RU" sz="2200" b="1" i="1" dirty="0" smtClean="0">
                <a:ln w="6350">
                  <a:noFill/>
                </a:ln>
                <a:effectLst>
                  <a:outerShdw blurRad="114300" dist="101600" dir="2700000" algn="tl" rotWithShape="0">
                    <a:srgbClr val="000000">
                      <a:alpha val="40000"/>
                    </a:srgbClr>
                  </a:outerShdw>
                </a:effectLst>
                <a:ea typeface="+mj-ea"/>
                <a:cs typeface="+mj-cs"/>
              </a:rPr>
              <a:t>»</a:t>
            </a:r>
          </a:p>
        </p:txBody>
      </p:sp>
      <p:pic>
        <p:nvPicPr>
          <p:cNvPr id="1027" name="Picture 3" descr="D:\Сашино\История\4.Mehmedhan019.jpg"/>
          <p:cNvPicPr>
            <a:picLocks noChangeAspect="1" noChangeArrowheads="1"/>
          </p:cNvPicPr>
          <p:nvPr/>
        </p:nvPicPr>
        <p:blipFill>
          <a:blip r:embed="rId3"/>
          <a:srcRect/>
          <a:stretch>
            <a:fillRect/>
          </a:stretch>
        </p:blipFill>
        <p:spPr bwMode="auto">
          <a:xfrm>
            <a:off x="5500694" y="1428736"/>
            <a:ext cx="3178412" cy="4071966"/>
          </a:xfrm>
          <a:prstGeom prst="rect">
            <a:avLst/>
          </a:prstGeom>
          <a:ln w="228600" cap="sq" cmpd="thickThin">
            <a:solidFill>
              <a:schemeClr val="tx1">
                <a:lumMod val="95000"/>
              </a:schemeClr>
            </a:solidFill>
            <a:prstDash val="solid"/>
            <a:miter lim="800000"/>
          </a:ln>
          <a:effectLst>
            <a:innerShdw blurRad="76200">
              <a:srgbClr val="000000"/>
            </a:innerShdw>
          </a:effectLst>
        </p:spPr>
      </p:pic>
      <p:sp>
        <p:nvSpPr>
          <p:cNvPr id="8" name="Rectangle 5"/>
          <p:cNvSpPr>
            <a:spLocks noChangeArrowheads="1"/>
          </p:cNvSpPr>
          <p:nvPr/>
        </p:nvSpPr>
        <p:spPr bwMode="auto">
          <a:xfrm>
            <a:off x="5572132" y="5857892"/>
            <a:ext cx="3271838" cy="366712"/>
          </a:xfrm>
          <a:prstGeom prst="rect">
            <a:avLst/>
          </a:prstGeom>
          <a:noFill/>
          <a:ln w="9525">
            <a:noFill/>
            <a:miter lim="800000"/>
            <a:headEnd/>
            <a:tailEnd/>
          </a:ln>
        </p:spPr>
        <p:txBody>
          <a:bodyPr wrap="none">
            <a:spAutoFit/>
          </a:bodyPr>
          <a:lstStyle/>
          <a:p>
            <a:r>
              <a:rPr lang="ru-RU" dirty="0">
                <a:latin typeface="Arial" charset="0"/>
              </a:rPr>
              <a:t>Турецький султан Мехмед IV</a:t>
            </a:r>
          </a:p>
        </p:txBody>
      </p:sp>
    </p:spTree>
  </p:cSld>
  <p:clrMapOvr>
    <a:masterClrMapping/>
  </p:clrMapOvr>
  <p:transition>
    <p:pul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42942"/>
          </a:xfrm>
        </p:spPr>
        <p:txBody>
          <a:bodyPr>
            <a:noAutofit/>
          </a:bodyPr>
          <a:lstStyle/>
          <a:p>
            <a:pPr marL="651510" indent="-514350"/>
            <a:r>
              <a:rPr lang="uk-UA" sz="2600" i="1" u="sng" dirty="0" smtClean="0">
                <a:solidFill>
                  <a:schemeClr val="tx1"/>
                </a:solidFill>
                <a:latin typeface="+mn-lt"/>
              </a:rPr>
              <a:t>Листування Івана Сірка і турецького султана </a:t>
            </a:r>
            <a:r>
              <a:rPr lang="ru-RU" sz="2600" i="1" u="sng" dirty="0" smtClean="0">
                <a:solidFill>
                  <a:schemeClr val="tx1"/>
                </a:solidFill>
                <a:latin typeface="+mn-lt"/>
              </a:rPr>
              <a:t>Мехмеда </a:t>
            </a:r>
            <a:r>
              <a:rPr lang="ru-RU" sz="2600" i="1" u="sng" dirty="0" smtClean="0">
                <a:solidFill>
                  <a:schemeClr val="tx1"/>
                </a:solidFill>
                <a:latin typeface="+mn-lt"/>
              </a:rPr>
              <a:t>IV.</a:t>
            </a:r>
            <a:endParaRPr lang="ru-RU" sz="2600" i="1" u="sng" dirty="0" smtClean="0">
              <a:solidFill>
                <a:schemeClr val="tx1"/>
              </a:solidFill>
              <a:latin typeface="+mn-lt"/>
            </a:endParaRPr>
          </a:p>
        </p:txBody>
      </p:sp>
      <p:sp>
        <p:nvSpPr>
          <p:cNvPr id="6" name="Прямоугольник 5"/>
          <p:cNvSpPr/>
          <p:nvPr/>
        </p:nvSpPr>
        <p:spPr>
          <a:xfrm>
            <a:off x="0" y="642918"/>
            <a:ext cx="9144000" cy="3139321"/>
          </a:xfrm>
          <a:prstGeom prst="rect">
            <a:avLst/>
          </a:prstGeom>
        </p:spPr>
        <p:txBody>
          <a:bodyPr wrap="square">
            <a:spAutoFit/>
          </a:bodyPr>
          <a:lstStyle/>
          <a:p>
            <a:r>
              <a:rPr lang="ru-RU" b="1" i="1" dirty="0" smtClean="0">
                <a:ln w="6350">
                  <a:noFill/>
                </a:ln>
                <a:effectLst>
                  <a:outerShdw blurRad="114300" dist="101600" dir="2700000" algn="tl" rotWithShape="0">
                    <a:srgbClr val="000000">
                      <a:alpha val="40000"/>
                    </a:srgbClr>
                  </a:outerShdw>
                </a:effectLst>
                <a:ea typeface="+mj-ea"/>
                <a:cs typeface="+mj-cs"/>
              </a:rPr>
              <a:t>Відповідь козаків:</a:t>
            </a:r>
          </a:p>
          <a:p>
            <a:r>
              <a:rPr lang="ru-RU" dirty="0" smtClean="0"/>
              <a:t>«Ти </a:t>
            </a:r>
            <a:r>
              <a:rPr lang="ru-RU" dirty="0" smtClean="0"/>
              <a:t>— шайтан турецький, проклятого чорта брат і товариш і самого </a:t>
            </a:r>
            <a:r>
              <a:rPr lang="ru-RU" dirty="0" smtClean="0"/>
              <a:t>Люципера </a:t>
            </a:r>
            <a:r>
              <a:rPr lang="ru-RU" dirty="0" smtClean="0"/>
              <a:t>секретар. Який ти в чорта лицар? Чорт викидає, а твоє військо пожирає. Не будеш ти годен синів християнських під собою мати, твого війська ми не боїмося, землею і водою будем битися з тобою. Вавілонський ти кухар, македонський колесник, єрусалимський броварник, александрійський козолуп. Великого і Малого Єгипту свинар, вірменська свиня, татарський сагайдак, кам'янецький кат, подолянський злодіюка, самого гаспида внук і всього світу і підсвіту блазень, а нашого Бога дурень, свиняча морда, кобиляча </a:t>
            </a:r>
            <a:r>
              <a:rPr lang="ru-RU" dirty="0" smtClean="0"/>
              <a:t>ср*</a:t>
            </a:r>
            <a:r>
              <a:rPr lang="ru-RU" dirty="0" err="1" smtClean="0"/>
              <a:t>ка</a:t>
            </a:r>
            <a:r>
              <a:rPr lang="ru-RU" dirty="0" smtClean="0"/>
              <a:t>, різницька собака, нехрещений лоб, хай би взяв тебе чорт! Отак тобі козаки відказали, плюгавче! Невгоден єси матері вірних християн! Числа не знаєм, бо календаря не маєм, місяць на небі, год у книзі, а день такий у нас, як у вас, поцілуй за те ось куди нас</a:t>
            </a:r>
            <a:r>
              <a:rPr lang="ru-RU" dirty="0" smtClean="0"/>
              <a:t>!»</a:t>
            </a:r>
            <a:endParaRPr lang="ru-RU" dirty="0" smtClean="0"/>
          </a:p>
        </p:txBody>
      </p:sp>
      <p:pic>
        <p:nvPicPr>
          <p:cNvPr id="2050" name="Picture 2" descr="D:\Сашино\История\reply-of-the-zaporozhian-cossacks.jpg"/>
          <p:cNvPicPr>
            <a:picLocks noChangeAspect="1" noChangeArrowheads="1"/>
          </p:cNvPicPr>
          <p:nvPr/>
        </p:nvPicPr>
        <p:blipFill>
          <a:blip r:embed="rId3" cstate="print"/>
          <a:srcRect/>
          <a:stretch>
            <a:fillRect/>
          </a:stretch>
        </p:blipFill>
        <p:spPr bwMode="auto">
          <a:xfrm>
            <a:off x="428596" y="4000504"/>
            <a:ext cx="4369368" cy="2579554"/>
          </a:xfrm>
          <a:prstGeom prst="rect">
            <a:avLst/>
          </a:prstGeom>
          <a:ln w="228600" cap="sq" cmpd="thickThin">
            <a:solidFill>
              <a:schemeClr val="tx1">
                <a:lumMod val="95000"/>
              </a:schemeClr>
            </a:solidFill>
            <a:prstDash val="solid"/>
            <a:miter lim="800000"/>
          </a:ln>
          <a:effectLst>
            <a:innerShdw blurRad="76200">
              <a:srgbClr val="000000"/>
            </a:innerShdw>
          </a:effectLst>
        </p:spPr>
      </p:pic>
      <p:sp>
        <p:nvSpPr>
          <p:cNvPr id="9" name="Прямоугольник 8"/>
          <p:cNvSpPr/>
          <p:nvPr/>
        </p:nvSpPr>
        <p:spPr>
          <a:xfrm>
            <a:off x="5072066" y="5500702"/>
            <a:ext cx="4071934" cy="1200329"/>
          </a:xfrm>
          <a:prstGeom prst="rect">
            <a:avLst/>
          </a:prstGeom>
        </p:spPr>
        <p:txBody>
          <a:bodyPr wrap="square">
            <a:spAutoFit/>
          </a:bodyPr>
          <a:lstStyle/>
          <a:p>
            <a:r>
              <a:rPr lang="ru-RU" dirty="0" smtClean="0">
                <a:latin typeface="Arial" charset="0"/>
              </a:rPr>
              <a:t>Запорожці пишуть листа турецькому </a:t>
            </a:r>
            <a:r>
              <a:rPr lang="ru-RU" dirty="0" smtClean="0">
                <a:latin typeface="Arial" charset="0"/>
              </a:rPr>
              <a:t>султану.</a:t>
            </a:r>
          </a:p>
          <a:p>
            <a:endParaRPr lang="ru-RU" dirty="0" smtClean="0">
              <a:latin typeface="Arial" charset="0"/>
            </a:endParaRPr>
          </a:p>
          <a:p>
            <a:r>
              <a:rPr lang="ru-RU" dirty="0" smtClean="0">
                <a:latin typeface="Arial" charset="0"/>
              </a:rPr>
              <a:t>I.I.Рєпін</a:t>
            </a:r>
            <a:r>
              <a:rPr lang="ru-RU" dirty="0" smtClean="0">
                <a:latin typeface="Arial" charset="0"/>
              </a:rPr>
              <a:t>, 1880-91 рр.</a:t>
            </a:r>
            <a:endParaRPr lang="ru-RU" dirty="0">
              <a:latin typeface="Arial" charset="0"/>
            </a:endParaRPr>
          </a:p>
        </p:txBody>
      </p:sp>
    </p:spTree>
  </p:cSld>
  <p:clrMapOvr>
    <a:masterClrMapping/>
  </p:clrMapOvr>
  <p:transition>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571480"/>
          </a:xfrm>
        </p:spPr>
        <p:txBody>
          <a:bodyPr>
            <a:noAutofit/>
          </a:bodyPr>
          <a:lstStyle/>
          <a:p>
            <a:pPr marL="651510" indent="-514350" algn="l"/>
            <a:r>
              <a:rPr lang="ru-RU" sz="3200" i="1" u="sng" dirty="0" smtClean="0">
                <a:solidFill>
                  <a:schemeClr val="tx1"/>
                </a:solidFill>
                <a:effectLst/>
                <a:latin typeface="+mn-lt"/>
              </a:rPr>
              <a:t>Останні роки життя</a:t>
            </a:r>
            <a:r>
              <a:rPr lang="ru-RU" sz="2800" i="1" u="sng" dirty="0" smtClean="0">
                <a:solidFill>
                  <a:schemeClr val="tx1"/>
                </a:solidFill>
                <a:effectLst/>
                <a:latin typeface="+mn-lt"/>
              </a:rPr>
              <a:t>.</a:t>
            </a:r>
          </a:p>
        </p:txBody>
      </p:sp>
      <p:sp>
        <p:nvSpPr>
          <p:cNvPr id="6" name="Прямоугольник 5"/>
          <p:cNvSpPr/>
          <p:nvPr/>
        </p:nvSpPr>
        <p:spPr>
          <a:xfrm>
            <a:off x="0" y="642918"/>
            <a:ext cx="9144000" cy="6392519"/>
          </a:xfrm>
          <a:prstGeom prst="rect">
            <a:avLst/>
          </a:prstGeom>
        </p:spPr>
        <p:txBody>
          <a:bodyPr wrap="square">
            <a:spAutoFit/>
          </a:bodyPr>
          <a:lstStyle/>
          <a:p>
            <a:pPr>
              <a:lnSpc>
                <a:spcPct val="80000"/>
              </a:lnSpc>
              <a:defRPr/>
            </a:pPr>
            <a:r>
              <a:rPr lang="ru-RU" sz="2300" dirty="0" smtClean="0"/>
              <a:t>Сірко виходив переможцем з десятків антиосманських походів. Досить сказати, що у боротьбі проти агресії Османської імперії Сірко провів понад 55 успішних походів і жодного не програв!</a:t>
            </a:r>
            <a:endParaRPr lang="ru-RU" sz="2300" dirty="0" smtClean="0"/>
          </a:p>
          <a:p>
            <a:pPr>
              <a:lnSpc>
                <a:spcPct val="80000"/>
              </a:lnSpc>
              <a:defRPr/>
            </a:pPr>
            <a:r>
              <a:rPr lang="ru-RU" sz="2300" dirty="0" smtClean="0"/>
              <a:t>Його запорожці наводили страх на все північне побережжя Чорного моря та Крим, не раз брали Очаків, Білгород-Дністровський, Ізмаїл, Кілію, Тягиню (Бендери), Арабат, Перекоп, навіть Ясси; татарські матері лякали дітей іменем Сірка</a:t>
            </a:r>
            <a:r>
              <a:rPr lang="ru-RU" sz="2300" dirty="0" smtClean="0"/>
              <a:t>.</a:t>
            </a:r>
          </a:p>
          <a:p>
            <a:pPr>
              <a:lnSpc>
                <a:spcPct val="80000"/>
              </a:lnSpc>
              <a:defRPr/>
            </a:pPr>
            <a:r>
              <a:rPr lang="ru-RU" sz="2300" dirty="0" smtClean="0"/>
              <a:t>1680 року спільно з донцями Сірко востаннє опустив свою переможну булаву в битві з ординцями. Повертаючись з походу, він дізнається про вбивство синів і дружини після чого занедужав і поїхав з Січі за 10 верств на свою пасіку в село Грушівка (нині село Ленінське, Апостолівського району, Дніпропетровської області). У «Літописі» Самійла Величка читаємо: «…того ж літа, 1 серпня, преставився від цього життя в своїй пасіці Грушовці, похворівши певний час, славний кошовий отаман Іван Сірко… поховано його знаменито… з превеликою гарматною й мушкетною стрільбою і з великим жалем всього Низового війська. Бо це був справний і щасливий вождь, який з молодих літ аж до своєї старості …не тільки значно воював за Крим і попалив в ньому деякі міста, але також погромлював у диких полях… численні татарські чамбули і відбивав полонений християнський ясир».</a:t>
            </a:r>
          </a:p>
          <a:p>
            <a:pPr>
              <a:lnSpc>
                <a:spcPct val="80000"/>
              </a:lnSpc>
              <a:defRPr/>
            </a:pPr>
            <a:endParaRPr lang="ru-RU" sz="2300" dirty="0" smtClean="0"/>
          </a:p>
          <a:p>
            <a:endParaRPr lang="ru-RU" sz="2300" dirty="0" smtClean="0"/>
          </a:p>
        </p:txBody>
      </p:sp>
    </p:spTree>
  </p:cSld>
  <p:clrMapOvr>
    <a:masterClrMapping/>
  </p:clrMapOvr>
  <p:transition>
    <p:pul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571480"/>
          </a:xfrm>
        </p:spPr>
        <p:txBody>
          <a:bodyPr>
            <a:noAutofit/>
          </a:bodyPr>
          <a:lstStyle/>
          <a:p>
            <a:pPr marL="651510" indent="-514350" algn="l"/>
            <a:r>
              <a:rPr lang="ru-RU" sz="3200" i="1" u="sng" dirty="0" smtClean="0">
                <a:solidFill>
                  <a:schemeClr val="tx1"/>
                </a:solidFill>
                <a:effectLst/>
                <a:latin typeface="+mn-lt"/>
              </a:rPr>
              <a:t>Останні роки життя</a:t>
            </a:r>
            <a:r>
              <a:rPr lang="ru-RU" sz="2800" i="1" u="sng" dirty="0" smtClean="0">
                <a:solidFill>
                  <a:schemeClr val="tx1"/>
                </a:solidFill>
                <a:effectLst/>
                <a:latin typeface="+mn-lt"/>
              </a:rPr>
              <a:t>.</a:t>
            </a:r>
          </a:p>
        </p:txBody>
      </p:sp>
      <p:sp>
        <p:nvSpPr>
          <p:cNvPr id="6" name="Прямоугольник 5"/>
          <p:cNvSpPr/>
          <p:nvPr/>
        </p:nvSpPr>
        <p:spPr>
          <a:xfrm>
            <a:off x="0" y="642918"/>
            <a:ext cx="9144000" cy="2751522"/>
          </a:xfrm>
          <a:prstGeom prst="rect">
            <a:avLst/>
          </a:prstGeom>
        </p:spPr>
        <p:txBody>
          <a:bodyPr wrap="square">
            <a:spAutoFit/>
          </a:bodyPr>
          <a:lstStyle/>
          <a:p>
            <a:pPr>
              <a:lnSpc>
                <a:spcPct val="80000"/>
              </a:lnSpc>
              <a:defRPr/>
            </a:pPr>
            <a:r>
              <a:rPr lang="ru-RU" sz="2400" dirty="0" smtClean="0"/>
              <a:t>Похований І.Сірко біля Чортомлицької Січі (тепер село Капулівка, Нікопольського району Дніпропетровської області). 1967 року його перепоховали на іншому краю села, через те, що води Каховського водосховища наблизилися до могили. Точно сказати, що то є тіло Сірка, не можливо. Відомо, що йому відрубали праву руку, так він заповів у своєму заповіті. При розкопках могили було віднайдено обидві цілі руки, тому де його в дійсності поховано нікому не відомо.</a:t>
            </a:r>
          </a:p>
          <a:p>
            <a:pPr>
              <a:lnSpc>
                <a:spcPct val="80000"/>
              </a:lnSpc>
              <a:defRPr/>
            </a:pPr>
            <a:endParaRPr lang="ru-RU" sz="2400" dirty="0" smtClean="0"/>
          </a:p>
        </p:txBody>
      </p:sp>
      <p:pic>
        <p:nvPicPr>
          <p:cNvPr id="3074" name="Picture 2" descr="D:\Сашино\История\Могила_Сирко.jpg"/>
          <p:cNvPicPr>
            <a:picLocks noChangeAspect="1" noChangeArrowheads="1"/>
          </p:cNvPicPr>
          <p:nvPr/>
        </p:nvPicPr>
        <p:blipFill>
          <a:blip r:embed="rId3" cstate="print"/>
          <a:srcRect/>
          <a:stretch>
            <a:fillRect/>
          </a:stretch>
        </p:blipFill>
        <p:spPr bwMode="auto">
          <a:xfrm>
            <a:off x="4500562" y="3286124"/>
            <a:ext cx="4359224" cy="3286148"/>
          </a:xfrm>
          <a:prstGeom prst="rect">
            <a:avLst/>
          </a:prstGeom>
          <a:ln w="228600" cap="sq" cmpd="thickThin">
            <a:solidFill>
              <a:schemeClr val="tx1">
                <a:lumMod val="95000"/>
              </a:schemeClr>
            </a:solidFill>
            <a:prstDash val="solid"/>
            <a:miter lim="800000"/>
          </a:ln>
          <a:effectLst>
            <a:innerShdw blurRad="76200">
              <a:srgbClr val="000000"/>
            </a:innerShdw>
          </a:effectLst>
        </p:spPr>
      </p:pic>
      <p:sp>
        <p:nvSpPr>
          <p:cNvPr id="5" name="Прямоугольник 4"/>
          <p:cNvSpPr/>
          <p:nvPr/>
        </p:nvSpPr>
        <p:spPr>
          <a:xfrm>
            <a:off x="0" y="3357562"/>
            <a:ext cx="4357686" cy="3416320"/>
          </a:xfrm>
          <a:prstGeom prst="rect">
            <a:avLst/>
          </a:prstGeom>
        </p:spPr>
        <p:txBody>
          <a:bodyPr wrap="square">
            <a:spAutoFit/>
          </a:bodyPr>
          <a:lstStyle/>
          <a:p>
            <a:r>
              <a:rPr lang="ru-RU" sz="2400" dirty="0" smtClean="0"/>
              <a:t>Щороку,1-2 серпня, на могилі І. Д. Сірко (що за 2 кілометри від с. Капулівка Нікопольського району Дніпропетровської обл.) проводиться вшанування пам'яті Славного Кошового Отамана. Яке збирає тисячі українців з усієї країни та закордону</a:t>
            </a:r>
            <a:r>
              <a:rPr lang="ru-RU" sz="2400" dirty="0" smtClean="0"/>
              <a:t>.</a:t>
            </a:r>
            <a:endParaRPr lang="ru-RU" sz="2400" dirty="0"/>
          </a:p>
        </p:txBody>
      </p:sp>
    </p:spTree>
  </p:cSld>
  <p:clrMapOvr>
    <a:masterClrMapping/>
  </p:clrMapOvr>
  <p:transition>
    <p:pul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571480"/>
          </a:xfrm>
        </p:spPr>
        <p:txBody>
          <a:bodyPr>
            <a:noAutofit/>
          </a:bodyPr>
          <a:lstStyle/>
          <a:p>
            <a:pPr marL="651510" indent="-514350" algn="l"/>
            <a:r>
              <a:rPr lang="uk-UA" sz="3200" i="1" u="sng" dirty="0" smtClean="0">
                <a:solidFill>
                  <a:schemeClr val="tx1"/>
                </a:solidFill>
                <a:effectLst/>
                <a:latin typeface="+mn-lt"/>
              </a:rPr>
              <a:t>Іван Сірко </a:t>
            </a:r>
            <a:r>
              <a:rPr lang="vi-VN" sz="3200" i="1" u="sng" dirty="0" smtClean="0">
                <a:solidFill>
                  <a:schemeClr val="tx1"/>
                </a:solidFill>
                <a:effectLst/>
                <a:latin typeface="+mn-lt"/>
              </a:rPr>
              <a:t>—</a:t>
            </a:r>
            <a:r>
              <a:rPr lang="uk-UA" sz="3200" i="1" u="sng" dirty="0" smtClean="0">
                <a:solidFill>
                  <a:schemeClr val="tx1"/>
                </a:solidFill>
                <a:effectLst/>
                <a:latin typeface="+mn-lt"/>
              </a:rPr>
              <a:t> характерник.  </a:t>
            </a:r>
            <a:endParaRPr lang="ru-RU" sz="2800" i="1" u="sng" dirty="0" smtClean="0">
              <a:solidFill>
                <a:schemeClr val="tx1"/>
              </a:solidFill>
              <a:effectLst/>
              <a:latin typeface="+mn-lt"/>
            </a:endParaRPr>
          </a:p>
        </p:txBody>
      </p:sp>
      <p:sp>
        <p:nvSpPr>
          <p:cNvPr id="6" name="Прямоугольник 5"/>
          <p:cNvSpPr/>
          <p:nvPr/>
        </p:nvSpPr>
        <p:spPr>
          <a:xfrm>
            <a:off x="142844" y="785794"/>
            <a:ext cx="8786842" cy="5780044"/>
          </a:xfrm>
          <a:prstGeom prst="rect">
            <a:avLst/>
          </a:prstGeom>
        </p:spPr>
        <p:txBody>
          <a:bodyPr wrap="square">
            <a:spAutoFit/>
          </a:bodyPr>
          <a:lstStyle/>
          <a:p>
            <a:pPr>
              <a:lnSpc>
                <a:spcPct val="80000"/>
              </a:lnSpc>
              <a:defRPr/>
            </a:pPr>
            <a:r>
              <a:rPr lang="ru-RU" sz="2200" dirty="0" smtClean="0"/>
              <a:t>Вважалося, що Сірко лежить у землі без голови: череп деякий час «мандрував» — до Москви в антропологічну лабораторію, до Нікополя, й нарешті опинився у Дніпропетровському історичному музеї. На хресті, що стояв на могилі Сірка, деякий час, був напис: «Хто буде сім років перед Великоднем виносити по три </a:t>
            </a:r>
            <a:r>
              <a:rPr lang="ru-RU" sz="2200" dirty="0" smtClean="0"/>
              <a:t>заполи </a:t>
            </a:r>
            <a:r>
              <a:rPr lang="ru-RU" sz="2200" dirty="0" smtClean="0"/>
              <a:t>на мою могилу, то буде мати таку силу, як я, і знатиме стільки, скільки я». Саме тут варто звернутися до феномена «характерництва». Майже всі козацькі гетьмани, кошові отамани і знамениті полковники були «характерниками» (серед них — Дмитро Байда-Вишневецький, Іван Підкова, Самійло Кішка, Северин Наливайко, Петро Сагайдачний, Максим Кривоніс, Іван Богун, Данило Нечай і найбільший характерник із них — Іван Сірко). Це козаки, які володіли магією, — могли бачити майбутнє, події, що відбувалися за сотні кілометрів в інших краях, впливали на свідомість людей, неживу природу, лікували смертельні рани (навіть ставили на ноги мертвих!), знаходили скарби, виходили сухими з </a:t>
            </a:r>
            <a:r>
              <a:rPr lang="ru-RU" sz="2200" dirty="0" smtClean="0"/>
              <a:t>води. </a:t>
            </a:r>
            <a:r>
              <a:rPr lang="ru-RU" sz="2200" dirty="0" smtClean="0"/>
              <a:t>Відомо, що під час одного з походів Івана Сірка в Крим вітер видув силу-силенну води з Сиваської затоки, завдяки чому козацьке військо перейшло її вбрід і увірвалося на півострів у неочікуваному для татар місці — а потім так само повернулося на материк. Офіційна церква звинувачувала «характерників» у чаклунстві.</a:t>
            </a:r>
          </a:p>
          <a:p>
            <a:pPr>
              <a:lnSpc>
                <a:spcPct val="80000"/>
              </a:lnSpc>
              <a:defRPr/>
            </a:pPr>
            <a:endParaRPr lang="ru-RU" sz="2200" dirty="0" smtClean="0"/>
          </a:p>
        </p:txBody>
      </p:sp>
    </p:spTree>
  </p:cSld>
  <p:clrMapOvr>
    <a:masterClrMapping/>
  </p:clrMapOvr>
  <p:transition>
    <p:pull/>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D:\Сашино\История\1569986_e1b2db92.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5" name="Заголовок 1"/>
          <p:cNvSpPr>
            <a:spLocks noGrp="1"/>
          </p:cNvSpPr>
          <p:nvPr>
            <p:ph type="title"/>
          </p:nvPr>
        </p:nvSpPr>
        <p:spPr>
          <a:xfrm>
            <a:off x="5500694" y="6286520"/>
            <a:ext cx="3643306" cy="571480"/>
          </a:xfrm>
        </p:spPr>
        <p:txBody>
          <a:bodyPr>
            <a:noAutofit/>
          </a:bodyPr>
          <a:lstStyle/>
          <a:p>
            <a:pPr marL="651510" indent="-514350" algn="l"/>
            <a:r>
              <a:rPr lang="uk-UA" sz="3600" i="1" dirty="0" smtClean="0">
                <a:solidFill>
                  <a:schemeClr val="tx1"/>
                </a:solidFill>
                <a:effectLst/>
                <a:latin typeface="+mn-lt"/>
              </a:rPr>
              <a:t>Дякую за увагу!  </a:t>
            </a:r>
            <a:endParaRPr lang="ru-RU" sz="3200" i="1" dirty="0" smtClean="0">
              <a:solidFill>
                <a:schemeClr val="tx1"/>
              </a:solidFill>
              <a:effectLst/>
              <a:latin typeface="+mn-lt"/>
            </a:endParaRPr>
          </a:p>
        </p:txBody>
      </p:sp>
    </p:spTree>
  </p:cSld>
  <p:clrMapOvr>
    <a:masterClrMapping/>
  </p:clrMapOvr>
  <p:transition>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214290"/>
            <a:ext cx="8229600" cy="1143000"/>
          </a:xfrm>
        </p:spPr>
        <p:txBody>
          <a:bodyPr>
            <a:noAutofit/>
          </a:bodyPr>
          <a:lstStyle/>
          <a:p>
            <a:r>
              <a:rPr lang="uk-UA" sz="8000" i="1" u="sng" dirty="0" smtClean="0">
                <a:solidFill>
                  <a:schemeClr val="tx1"/>
                </a:solidFill>
                <a:latin typeface="+mn-lt"/>
              </a:rPr>
              <a:t>Зміст:</a:t>
            </a:r>
            <a:endParaRPr lang="ru-RU" sz="8000" i="1" u="sng" dirty="0" smtClean="0">
              <a:solidFill>
                <a:schemeClr val="tx1"/>
              </a:solidFill>
              <a:latin typeface="+mn-lt"/>
            </a:endParaRPr>
          </a:p>
        </p:txBody>
      </p:sp>
      <p:sp>
        <p:nvSpPr>
          <p:cNvPr id="3" name="Содержимое 2"/>
          <p:cNvSpPr>
            <a:spLocks noGrp="1"/>
          </p:cNvSpPr>
          <p:nvPr>
            <p:ph idx="1"/>
          </p:nvPr>
        </p:nvSpPr>
        <p:spPr>
          <a:xfrm>
            <a:off x="0" y="1500174"/>
            <a:ext cx="5857884" cy="5357826"/>
          </a:xfrm>
        </p:spPr>
        <p:txBody>
          <a:bodyPr>
            <a:normAutofit/>
          </a:bodyPr>
          <a:lstStyle/>
          <a:p>
            <a:pPr marL="651510" indent="-514350">
              <a:buAutoNum type="arabicPeriod"/>
            </a:pPr>
            <a:r>
              <a:rPr lang="uk-UA" dirty="0" smtClean="0"/>
              <a:t>Іван Сірко</a:t>
            </a:r>
          </a:p>
          <a:p>
            <a:pPr marL="651510" indent="-514350">
              <a:buAutoNum type="arabicPeriod"/>
            </a:pPr>
            <a:r>
              <a:rPr lang="uk-UA" dirty="0" smtClean="0"/>
              <a:t>Молоді роки.</a:t>
            </a:r>
          </a:p>
          <a:p>
            <a:pPr marL="651510" indent="-514350">
              <a:buAutoNum type="arabicPeriod"/>
            </a:pPr>
            <a:r>
              <a:rPr lang="uk-UA" dirty="0" smtClean="0"/>
              <a:t>Родина Івана Сірка.</a:t>
            </a:r>
          </a:p>
          <a:p>
            <a:pPr marL="651510" indent="-514350">
              <a:buAutoNum type="arabicPeriod"/>
            </a:pPr>
            <a:r>
              <a:rPr lang="uk-UA" dirty="0" smtClean="0"/>
              <a:t>Тридцятирічна війна.</a:t>
            </a:r>
          </a:p>
          <a:p>
            <a:pPr marL="651510" indent="-514350">
              <a:buAutoNum type="arabicPeriod"/>
            </a:pPr>
            <a:r>
              <a:rPr lang="ru-RU" dirty="0" smtClean="0"/>
              <a:t>Кошовий отаман.</a:t>
            </a:r>
          </a:p>
          <a:p>
            <a:pPr marL="651510" indent="-514350">
              <a:buAutoNum type="arabicPeriod"/>
            </a:pPr>
            <a:r>
              <a:rPr lang="ru-RU" dirty="0" smtClean="0"/>
              <a:t>Чигиринські походи.</a:t>
            </a:r>
          </a:p>
          <a:p>
            <a:pPr marL="651510" indent="-514350">
              <a:buFont typeface="Wingdings 2"/>
              <a:buAutoNum type="arabicPeriod"/>
            </a:pPr>
            <a:r>
              <a:rPr lang="uk-UA" dirty="0" smtClean="0"/>
              <a:t>Листування Івана Сірка і турецького султана </a:t>
            </a:r>
            <a:r>
              <a:rPr lang="ru-RU" dirty="0" smtClean="0"/>
              <a:t>Мехмеда </a:t>
            </a:r>
            <a:r>
              <a:rPr lang="ru-RU" dirty="0" smtClean="0"/>
              <a:t>IV.</a:t>
            </a:r>
            <a:endParaRPr lang="ru-RU" dirty="0" smtClean="0"/>
          </a:p>
          <a:p>
            <a:pPr marL="651510" indent="-514350">
              <a:buFont typeface="+mj-lt"/>
              <a:buAutoNum type="arabicPeriod"/>
            </a:pPr>
            <a:r>
              <a:rPr lang="uk-UA" dirty="0" smtClean="0"/>
              <a:t>8. </a:t>
            </a:r>
            <a:r>
              <a:rPr lang="uk-UA" dirty="0" smtClean="0"/>
              <a:t>Останні </a:t>
            </a:r>
            <a:r>
              <a:rPr lang="uk-UA" dirty="0" smtClean="0"/>
              <a:t>роки життя.</a:t>
            </a:r>
            <a:endParaRPr lang="ru-RU" dirty="0" smtClean="0"/>
          </a:p>
          <a:p>
            <a:pPr marL="651510" indent="-514350">
              <a:buAutoNum type="arabicPeriod"/>
            </a:pPr>
            <a:r>
              <a:rPr lang="uk-UA" dirty="0" smtClean="0"/>
              <a:t>Іван Сірко </a:t>
            </a:r>
            <a:r>
              <a:rPr lang="ru-RU" dirty="0" smtClean="0"/>
              <a:t>— характерник. </a:t>
            </a:r>
          </a:p>
          <a:p>
            <a:pPr marL="651510" indent="-514350">
              <a:buAutoNum type="arabicPeriod"/>
            </a:pPr>
            <a:endParaRPr lang="uk-UA" dirty="0" smtClean="0"/>
          </a:p>
          <a:p>
            <a:pPr marL="651510" indent="-514350">
              <a:buAutoNum type="arabicPeriod"/>
            </a:pPr>
            <a:endParaRPr lang="ru-RU" dirty="0"/>
          </a:p>
        </p:txBody>
      </p:sp>
      <p:pic>
        <p:nvPicPr>
          <p:cNvPr id="4098" name="Picture 2" descr="D:\Сашино\История\img30.jpg"/>
          <p:cNvPicPr>
            <a:picLocks noChangeAspect="1" noChangeArrowheads="1"/>
          </p:cNvPicPr>
          <p:nvPr/>
        </p:nvPicPr>
        <p:blipFill>
          <a:blip r:embed="rId3"/>
          <a:srcRect/>
          <a:stretch>
            <a:fillRect/>
          </a:stretch>
        </p:blipFill>
        <p:spPr bwMode="auto">
          <a:xfrm>
            <a:off x="5857884" y="2000240"/>
            <a:ext cx="3051343" cy="4071966"/>
          </a:xfrm>
          <a:prstGeom prst="rect">
            <a:avLst/>
          </a:prstGeom>
          <a:ln w="228600" cap="sq" cmpd="thickThin">
            <a:solidFill>
              <a:schemeClr val="tx1">
                <a:lumMod val="95000"/>
              </a:schemeClr>
            </a:solidFill>
            <a:prstDash val="solid"/>
            <a:miter lim="800000"/>
          </a:ln>
          <a:effectLst>
            <a:innerShdw blurRad="76200">
              <a:srgbClr val="000000"/>
            </a:innerShdw>
          </a:effectLst>
        </p:spPr>
      </p:pic>
    </p:spTree>
  </p:cSld>
  <p:clrMapOvr>
    <a:overrideClrMapping bg1="dk1" tx1="lt1" bg2="dk2" tx2="lt2" accent1="accent1" accent2="accent2" accent3="accent3" accent4="accent4" accent5="accent5" accent6="accent6" hlink="hlink" folHlink="folHlink"/>
  </p:clrMapOvr>
  <p:transition>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42852"/>
            <a:ext cx="3000364" cy="642942"/>
          </a:xfrm>
        </p:spPr>
        <p:txBody>
          <a:bodyPr>
            <a:normAutofit fontScale="90000"/>
          </a:bodyPr>
          <a:lstStyle/>
          <a:p>
            <a:pPr algn="l"/>
            <a:r>
              <a:rPr lang="uk-UA" i="1" u="sng" dirty="0" smtClean="0">
                <a:solidFill>
                  <a:schemeClr val="tx1"/>
                </a:solidFill>
                <a:latin typeface="+mn-lt"/>
              </a:rPr>
              <a:t>Іван Сірко</a:t>
            </a:r>
            <a:r>
              <a:rPr lang="uk-UA" dirty="0" smtClean="0"/>
              <a:t/>
            </a:r>
            <a:br>
              <a:rPr lang="uk-UA" dirty="0" smtClean="0"/>
            </a:br>
            <a:endParaRPr lang="ru-RU" dirty="0"/>
          </a:p>
        </p:txBody>
      </p:sp>
      <p:sp>
        <p:nvSpPr>
          <p:cNvPr id="3" name="Содержимое 2"/>
          <p:cNvSpPr>
            <a:spLocks noGrp="1"/>
          </p:cNvSpPr>
          <p:nvPr>
            <p:ph idx="1"/>
          </p:nvPr>
        </p:nvSpPr>
        <p:spPr>
          <a:xfrm>
            <a:off x="-500098" y="642918"/>
            <a:ext cx="9644098" cy="2000264"/>
          </a:xfrm>
        </p:spPr>
        <p:txBody>
          <a:bodyPr>
            <a:normAutofit fontScale="92500"/>
          </a:bodyPr>
          <a:lstStyle/>
          <a:p>
            <a:pPr indent="0">
              <a:lnSpc>
                <a:spcPct val="80000"/>
              </a:lnSpc>
              <a:buNone/>
              <a:defRPr/>
            </a:pPr>
            <a:r>
              <a:rPr lang="vi-VN" sz="2600" dirty="0" smtClean="0"/>
              <a:t>Іван Сірко́ (1605 (1610)—1680) — подільський шляхтич, козацький ватажок, кальницький полковник, напівлегендарний кошовий отаман Запорозької Січі й усього Війська Запорозького Низового. Здобув перемогу в 65 боях.Герой багатьох українських пісень і казок. Після своєї смерті вважався характерником</a:t>
            </a:r>
            <a:r>
              <a:rPr lang="vi-VN" sz="2600" dirty="0" smtClean="0"/>
              <a:t>.</a:t>
            </a:r>
            <a:r>
              <a:rPr lang="ru-RU" sz="2400" dirty="0" smtClean="0"/>
              <a:t> </a:t>
            </a:r>
            <a:r>
              <a:rPr lang="ru-RU" sz="2600" dirty="0" smtClean="0"/>
              <a:t>Турки і татари називали Сірка Урус-Руський.</a:t>
            </a:r>
          </a:p>
          <a:p>
            <a:pPr indent="0">
              <a:lnSpc>
                <a:spcPct val="80000"/>
              </a:lnSpc>
              <a:buNone/>
              <a:defRPr/>
            </a:pPr>
            <a:endParaRPr lang="ru-RU" sz="2600" dirty="0"/>
          </a:p>
        </p:txBody>
      </p:sp>
      <p:sp>
        <p:nvSpPr>
          <p:cNvPr id="5" name="TextBox 4"/>
          <p:cNvSpPr txBox="1"/>
          <p:nvPr/>
        </p:nvSpPr>
        <p:spPr>
          <a:xfrm>
            <a:off x="4929190" y="2643182"/>
            <a:ext cx="4214810" cy="2554545"/>
          </a:xfrm>
          <a:prstGeom prst="rect">
            <a:avLst/>
          </a:prstGeom>
          <a:noFill/>
        </p:spPr>
        <p:txBody>
          <a:bodyPr wrap="square" rtlCol="0">
            <a:spAutoFit/>
          </a:bodyPr>
          <a:lstStyle/>
          <a:p>
            <a:r>
              <a:rPr lang="uk-UA" sz="2000" dirty="0" smtClean="0"/>
              <a:t>Характерник </a:t>
            </a:r>
            <a:r>
              <a:rPr lang="vi-VN" sz="2000" dirty="0" smtClean="0"/>
              <a:t>—</a:t>
            </a:r>
            <a:r>
              <a:rPr lang="uk-UA" sz="2000" dirty="0" smtClean="0"/>
              <a:t> </a:t>
            </a:r>
            <a:r>
              <a:rPr lang="ru-RU" sz="2000" dirty="0" smtClean="0"/>
              <a:t>назва віщуна, чаклуна на Запорозькій Січі, який займався не лише ворожінням, але й лікуванням видпоранених козаків, їх психотерапією та фізичною підготовкою, про що існує ряд історичних свідчень очевидців, народних легенд та переказів.</a:t>
            </a:r>
          </a:p>
        </p:txBody>
      </p:sp>
      <p:pic>
        <p:nvPicPr>
          <p:cNvPr id="2052" name="Picture 4" descr="D:\Сашино\История\897px-Cossack_Mamay_1st_half_of_19th_c_(4).jpg"/>
          <p:cNvPicPr>
            <a:picLocks noChangeAspect="1" noChangeArrowheads="1"/>
          </p:cNvPicPr>
          <p:nvPr/>
        </p:nvPicPr>
        <p:blipFill>
          <a:blip r:embed="rId2"/>
          <a:srcRect/>
          <a:stretch>
            <a:fillRect/>
          </a:stretch>
        </p:blipFill>
        <p:spPr bwMode="auto">
          <a:xfrm>
            <a:off x="357158" y="2928935"/>
            <a:ext cx="4255228" cy="3643338"/>
          </a:xfrm>
          <a:prstGeom prst="rect">
            <a:avLst/>
          </a:prstGeom>
          <a:ln w="228600" cap="sq" cmpd="thickThin">
            <a:solidFill>
              <a:schemeClr val="tx1">
                <a:lumMod val="95000"/>
              </a:schemeClr>
            </a:solidFill>
            <a:prstDash val="solid"/>
            <a:miter lim="800000"/>
          </a:ln>
          <a:effectLst>
            <a:innerShdw blurRad="76200">
              <a:srgbClr val="000000"/>
            </a:innerShdw>
          </a:effectLst>
        </p:spPr>
      </p:pic>
      <p:sp>
        <p:nvSpPr>
          <p:cNvPr id="10" name="TextBox 9"/>
          <p:cNvSpPr txBox="1"/>
          <p:nvPr/>
        </p:nvSpPr>
        <p:spPr>
          <a:xfrm>
            <a:off x="4929190" y="5786454"/>
            <a:ext cx="4214810" cy="923330"/>
          </a:xfrm>
          <a:prstGeom prst="rect">
            <a:avLst/>
          </a:prstGeom>
          <a:noFill/>
        </p:spPr>
        <p:txBody>
          <a:bodyPr wrap="square" rtlCol="0">
            <a:spAutoFit/>
          </a:bodyPr>
          <a:lstStyle/>
          <a:p>
            <a:r>
              <a:rPr lang="ru-RU" dirty="0" smtClean="0"/>
              <a:t>Козак Мамай — ідеалізований образ козака-мандрівника, воїна, мудреця, казкаря і </a:t>
            </a:r>
            <a:r>
              <a:rPr lang="ru-RU" b="1" i="1" dirty="0" smtClean="0"/>
              <a:t>характерника</a:t>
            </a:r>
            <a:r>
              <a:rPr lang="ru-RU" dirty="0" smtClean="0"/>
              <a:t> в одній особі.</a:t>
            </a:r>
            <a:r>
              <a:rPr lang="uk-UA" dirty="0" smtClean="0"/>
              <a:t> </a:t>
            </a:r>
            <a:endParaRPr lang="ru-RU" dirty="0"/>
          </a:p>
        </p:txBody>
      </p:sp>
    </p:spTree>
  </p:cSld>
  <p:clrMapOvr>
    <a:masterClrMapping/>
  </p:clrMapOvr>
  <p:transition>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42852"/>
            <a:ext cx="3000364" cy="642942"/>
          </a:xfrm>
        </p:spPr>
        <p:txBody>
          <a:bodyPr>
            <a:normAutofit fontScale="90000"/>
          </a:bodyPr>
          <a:lstStyle/>
          <a:p>
            <a:pPr algn="l"/>
            <a:r>
              <a:rPr lang="uk-UA" i="1" u="sng" dirty="0" smtClean="0">
                <a:solidFill>
                  <a:schemeClr val="tx1"/>
                </a:solidFill>
                <a:latin typeface="+mn-lt"/>
              </a:rPr>
              <a:t>Молоді роки</a:t>
            </a:r>
            <a:r>
              <a:rPr lang="uk-UA" dirty="0" smtClean="0"/>
              <a:t/>
            </a:r>
            <a:br>
              <a:rPr lang="uk-UA" dirty="0" smtClean="0"/>
            </a:br>
            <a:endParaRPr lang="ru-RU" dirty="0"/>
          </a:p>
        </p:txBody>
      </p:sp>
      <p:sp>
        <p:nvSpPr>
          <p:cNvPr id="3" name="Содержимое 2"/>
          <p:cNvSpPr>
            <a:spLocks noGrp="1"/>
          </p:cNvSpPr>
          <p:nvPr>
            <p:ph idx="1"/>
          </p:nvPr>
        </p:nvSpPr>
        <p:spPr>
          <a:xfrm>
            <a:off x="0" y="642918"/>
            <a:ext cx="4857752" cy="6215082"/>
          </a:xfrm>
        </p:spPr>
        <p:txBody>
          <a:bodyPr>
            <a:normAutofit/>
          </a:bodyPr>
          <a:lstStyle/>
          <a:p>
            <a:pPr>
              <a:lnSpc>
                <a:spcPct val="80000"/>
              </a:lnSpc>
              <a:defRPr/>
            </a:pPr>
            <a:r>
              <a:rPr lang="ru-RU" sz="2000" dirty="0" smtClean="0"/>
              <a:t>Іван Сірко народився приблизно між 1605—1610 роками. Це засвідчують результати досліджень останків Сірка, згідно з якими кошовому отаманові на момент його смерті було 70-75 років.</a:t>
            </a:r>
          </a:p>
          <a:p>
            <a:pPr>
              <a:lnSpc>
                <a:spcPct val="80000"/>
              </a:lnSpc>
              <a:defRPr/>
            </a:pPr>
            <a:r>
              <a:rPr lang="ru-RU" sz="2000" dirty="0" smtClean="0"/>
              <a:t>Сучасні дослідники вважають, що Іван Сірко походив зі Східного Поділля, а місцем його народження було сотенне місто Брацлавського полку Мурафа за кілька кілометрів від Кальника.</a:t>
            </a:r>
          </a:p>
          <a:p>
            <a:pPr>
              <a:lnSpc>
                <a:spcPct val="80000"/>
              </a:lnSpc>
              <a:defRPr/>
            </a:pPr>
            <a:r>
              <a:rPr lang="ru-RU" sz="2000" dirty="0" smtClean="0"/>
              <a:t>За переказами, що були складені по смерті Сірка, майбутній отаман походив з козацького роду. Проте це твердження спростовують листи королів Речі Посполитої, в яких вони називали Сірка «уродзоним», тобто шляхтичем. Крім цього, в тогочасних джерелах під 1592 роком згадується ім'я подільського шляхтича Войтеха Сірка, одруженого з якоюсь Оленою Козинською, що можливо був родичем ватажка запорожців.</a:t>
            </a:r>
          </a:p>
          <a:p>
            <a:pPr indent="0">
              <a:lnSpc>
                <a:spcPct val="80000"/>
              </a:lnSpc>
              <a:buNone/>
              <a:defRPr/>
            </a:pPr>
            <a:endParaRPr lang="ru-RU" dirty="0"/>
          </a:p>
        </p:txBody>
      </p:sp>
      <p:pic>
        <p:nvPicPr>
          <p:cNvPr id="3074" name="Picture 2" descr="D:\Сашино\История\i_sirko-g.gif"/>
          <p:cNvPicPr>
            <a:picLocks noChangeAspect="1" noChangeArrowheads="1"/>
          </p:cNvPicPr>
          <p:nvPr/>
        </p:nvPicPr>
        <p:blipFill>
          <a:blip r:embed="rId2"/>
          <a:srcRect/>
          <a:stretch>
            <a:fillRect/>
          </a:stretch>
        </p:blipFill>
        <p:spPr bwMode="auto">
          <a:xfrm>
            <a:off x="5072066" y="1000108"/>
            <a:ext cx="3745207" cy="5286412"/>
          </a:xfrm>
          <a:prstGeom prst="rect">
            <a:avLst/>
          </a:prstGeom>
          <a:ln w="228600" cap="sq" cmpd="thickThin">
            <a:solidFill>
              <a:schemeClr val="tx1">
                <a:lumMod val="95000"/>
              </a:schemeClr>
            </a:solidFill>
            <a:prstDash val="solid"/>
            <a:miter lim="800000"/>
          </a:ln>
          <a:effectLst>
            <a:innerShdw blurRad="76200">
              <a:srgbClr val="000000"/>
            </a:innerShdw>
          </a:effectLst>
        </p:spPr>
      </p:pic>
    </p:spTree>
  </p:cSld>
  <p:clrMapOvr>
    <a:masterClrMapping/>
  </p:clrMapOvr>
  <p:transition>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42852"/>
            <a:ext cx="4286248" cy="642942"/>
          </a:xfrm>
        </p:spPr>
        <p:txBody>
          <a:bodyPr>
            <a:normAutofit fontScale="90000"/>
          </a:bodyPr>
          <a:lstStyle/>
          <a:p>
            <a:pPr algn="l"/>
            <a:r>
              <a:rPr lang="uk-UA" i="1" u="sng" dirty="0" smtClean="0">
                <a:solidFill>
                  <a:schemeClr val="tx1"/>
                </a:solidFill>
                <a:latin typeface="+mn-lt"/>
              </a:rPr>
              <a:t>Родина Івана Сірка</a:t>
            </a:r>
            <a:r>
              <a:rPr lang="uk-UA" dirty="0" smtClean="0"/>
              <a:t/>
            </a:r>
            <a:br>
              <a:rPr lang="uk-UA" dirty="0" smtClean="0"/>
            </a:br>
            <a:endParaRPr lang="ru-RU" dirty="0"/>
          </a:p>
        </p:txBody>
      </p:sp>
      <p:sp>
        <p:nvSpPr>
          <p:cNvPr id="3" name="Содержимое 2"/>
          <p:cNvSpPr>
            <a:spLocks noGrp="1"/>
          </p:cNvSpPr>
          <p:nvPr>
            <p:ph idx="1"/>
          </p:nvPr>
        </p:nvSpPr>
        <p:spPr>
          <a:xfrm>
            <a:off x="0" y="857232"/>
            <a:ext cx="8643966" cy="5072098"/>
          </a:xfrm>
        </p:spPr>
        <p:txBody>
          <a:bodyPr>
            <a:normAutofit/>
          </a:bodyPr>
          <a:lstStyle/>
          <a:p>
            <a:pPr>
              <a:lnSpc>
                <a:spcPct val="80000"/>
              </a:lnSpc>
              <a:defRPr/>
            </a:pPr>
            <a:r>
              <a:rPr lang="ru-RU" sz="2600" dirty="0" smtClean="0"/>
              <a:t>Софія Сірчиха — дружина Івана Сірка. Можливо, походила з Полтави. Проживала у місті Мерефа на Слобожанщині. Народила Івану двох синів — Петра і Романа, і двох доньок. Згадується у народній думі «Вдова Івана Сірка і Сірченки».</a:t>
            </a:r>
          </a:p>
          <a:p>
            <a:pPr>
              <a:lnSpc>
                <a:spcPct val="80000"/>
              </a:lnSpc>
              <a:defRPr/>
            </a:pPr>
            <a:r>
              <a:rPr lang="ru-RU" sz="2600" dirty="0" smtClean="0"/>
              <a:t>Син: Петро Сірченко — одружений на доньці молдавського господаря Хінкула. Загинув під час походу на Крим проти турків 1673.</a:t>
            </a:r>
          </a:p>
          <a:p>
            <a:pPr>
              <a:lnSpc>
                <a:spcPct val="80000"/>
              </a:lnSpc>
              <a:defRPr/>
            </a:pPr>
            <a:r>
              <a:rPr lang="ru-RU" sz="2600" dirty="0" smtClean="0"/>
              <a:t>Син: Роман Сірченко — одружений 1679 року з донькою покійного гетьмана Івана Брюховецького</a:t>
            </a:r>
          </a:p>
          <a:p>
            <a:pPr>
              <a:lnSpc>
                <a:spcPct val="80000"/>
              </a:lnSpc>
              <a:defRPr/>
            </a:pPr>
            <a:r>
              <a:rPr lang="ru-RU" sz="2600" dirty="0" smtClean="0"/>
              <a:t>Донька: ім'я невідоме — дружина Івана Сербина, мереф'янського козака .</a:t>
            </a:r>
          </a:p>
          <a:p>
            <a:pPr>
              <a:lnSpc>
                <a:spcPct val="80000"/>
              </a:lnSpc>
              <a:defRPr/>
            </a:pPr>
            <a:r>
              <a:rPr lang="ru-RU" sz="2600" dirty="0" smtClean="0"/>
              <a:t>Донька: ім'я невідоме — дружина Івана Артеменка (Артеміва), козака Харківського полку.</a:t>
            </a:r>
          </a:p>
          <a:p>
            <a:pPr indent="0">
              <a:lnSpc>
                <a:spcPct val="80000"/>
              </a:lnSpc>
              <a:buNone/>
              <a:defRPr/>
            </a:pPr>
            <a:endParaRPr lang="ru-RU" sz="2600" dirty="0" smtClean="0"/>
          </a:p>
        </p:txBody>
      </p:sp>
    </p:spTree>
  </p:cSld>
  <p:clrMapOvr>
    <a:masterClrMapping/>
  </p:clrMapOvr>
  <p:transition>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42852"/>
            <a:ext cx="6643702" cy="642942"/>
          </a:xfrm>
        </p:spPr>
        <p:txBody>
          <a:bodyPr>
            <a:normAutofit fontScale="90000"/>
          </a:bodyPr>
          <a:lstStyle/>
          <a:p>
            <a:pPr algn="l"/>
            <a:r>
              <a:rPr lang="uk-UA" i="1" u="sng" dirty="0" err="1" smtClean="0">
                <a:solidFill>
                  <a:schemeClr val="tx1"/>
                </a:solidFill>
                <a:latin typeface="+mn-lt"/>
              </a:rPr>
              <a:t>Тридцятирична</a:t>
            </a:r>
            <a:r>
              <a:rPr lang="uk-UA" i="1" u="sng" dirty="0" smtClean="0">
                <a:solidFill>
                  <a:schemeClr val="tx1"/>
                </a:solidFill>
                <a:latin typeface="+mn-lt"/>
              </a:rPr>
              <a:t> війна</a:t>
            </a:r>
            <a:r>
              <a:rPr lang="uk-UA" dirty="0" smtClean="0"/>
              <a:t/>
            </a:r>
            <a:br>
              <a:rPr lang="uk-UA" dirty="0" smtClean="0"/>
            </a:br>
            <a:endParaRPr lang="ru-RU" dirty="0"/>
          </a:p>
        </p:txBody>
      </p:sp>
      <p:sp>
        <p:nvSpPr>
          <p:cNvPr id="3" name="Содержимое 2"/>
          <p:cNvSpPr>
            <a:spLocks noGrp="1"/>
          </p:cNvSpPr>
          <p:nvPr>
            <p:ph idx="1"/>
          </p:nvPr>
        </p:nvSpPr>
        <p:spPr>
          <a:xfrm>
            <a:off x="-428660" y="642918"/>
            <a:ext cx="9572660" cy="6215082"/>
          </a:xfrm>
        </p:spPr>
        <p:txBody>
          <a:bodyPr>
            <a:normAutofit fontScale="92500" lnSpcReduction="10000"/>
          </a:bodyPr>
          <a:lstStyle/>
          <a:p>
            <a:pPr indent="0">
              <a:lnSpc>
                <a:spcPct val="90000"/>
              </a:lnSpc>
              <a:buNone/>
              <a:defRPr/>
            </a:pPr>
            <a:r>
              <a:rPr lang="ru-RU" sz="2600" dirty="0" smtClean="0"/>
              <a:t>В українській історіографії 20 століття вважалося, що Сірко брав участь у Тридцятирічній війні (1618—1648) на стороні французів. Зокрема стверджувалося, що 1644 року Богдан Хмельницький, військовий писар Війська Запорозького у Варшаві зустрічався з послом Франції графом де Брежі і наступного року підписав контракт, за яким 2500 козаків дісталися морем через Ґданськ до французького порту Кале. Командиром цих козаків був Іван Сірко, який у жовтні 1645 року брав участь у боях проти Іспанії у Фландрії під командуванням Людовіка де Бурбона, а 1646 року, спільно з армією принца Конде, взяв «ключ від Ла-Манша» — неприступну фортецю Дюнкерк.</a:t>
            </a:r>
          </a:p>
          <a:p>
            <a:pPr indent="0">
              <a:lnSpc>
                <a:spcPct val="90000"/>
              </a:lnSpc>
              <a:buNone/>
              <a:defRPr/>
            </a:pPr>
            <a:r>
              <a:rPr lang="ru-RU" sz="2600" dirty="0" smtClean="0"/>
              <a:t>Проте дослідження сучасних істориків доводять, що в джерелах, які присвячені Тридцятирічній війні, ім'я Івана Сірка не згадується. Так само відсутні прямі згадки про участь українських козацьких підрозділів у конфлікті. Робиться припущення, що «легенда про Сірка» виникла через перекручування попередніми істориками імені французького генерала, барона де Cipo. Попри це на честь «легендарної» перемоги Івана Сірка на березі Ла-Маншу встановлено пам'ятник козацькому отаману.</a:t>
            </a:r>
          </a:p>
          <a:p>
            <a:pPr indent="0">
              <a:lnSpc>
                <a:spcPct val="80000"/>
              </a:lnSpc>
              <a:buNone/>
              <a:defRPr/>
            </a:pPr>
            <a:endParaRPr lang="ru-RU" sz="2600" dirty="0" smtClean="0"/>
          </a:p>
        </p:txBody>
      </p:sp>
    </p:spTree>
  </p:cSld>
  <p:clrMapOvr>
    <a:masterClrMapping/>
  </p:clrMapOvr>
  <p:transition>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42852"/>
            <a:ext cx="6643702" cy="642942"/>
          </a:xfrm>
        </p:spPr>
        <p:txBody>
          <a:bodyPr>
            <a:normAutofit fontScale="90000"/>
          </a:bodyPr>
          <a:lstStyle/>
          <a:p>
            <a:pPr algn="l"/>
            <a:r>
              <a:rPr lang="uk-UA" i="1" u="sng" dirty="0" smtClean="0">
                <a:solidFill>
                  <a:schemeClr val="tx1"/>
                </a:solidFill>
                <a:latin typeface="+mn-lt"/>
              </a:rPr>
              <a:t>Кошовий </a:t>
            </a:r>
            <a:r>
              <a:rPr lang="uk-UA" i="1" u="sng" dirty="0" err="1" smtClean="0">
                <a:solidFill>
                  <a:schemeClr val="tx1"/>
                </a:solidFill>
                <a:latin typeface="+mn-lt"/>
              </a:rPr>
              <a:t>отоман</a:t>
            </a:r>
            <a:r>
              <a:rPr lang="uk-UA" dirty="0" smtClean="0"/>
              <a:t/>
            </a:r>
            <a:br>
              <a:rPr lang="uk-UA" dirty="0" smtClean="0"/>
            </a:br>
            <a:endParaRPr lang="ru-RU" dirty="0"/>
          </a:p>
        </p:txBody>
      </p:sp>
      <p:sp>
        <p:nvSpPr>
          <p:cNvPr id="3" name="Содержимое 2"/>
          <p:cNvSpPr>
            <a:spLocks noGrp="1"/>
          </p:cNvSpPr>
          <p:nvPr>
            <p:ph idx="1"/>
          </p:nvPr>
        </p:nvSpPr>
        <p:spPr>
          <a:xfrm>
            <a:off x="0" y="428604"/>
            <a:ext cx="9144000" cy="6429396"/>
          </a:xfrm>
        </p:spPr>
        <p:txBody>
          <a:bodyPr>
            <a:noAutofit/>
          </a:bodyPr>
          <a:lstStyle/>
          <a:p>
            <a:pPr>
              <a:lnSpc>
                <a:spcPct val="80000"/>
              </a:lnSpc>
              <a:defRPr/>
            </a:pPr>
            <a:r>
              <a:rPr lang="ru-RU" sz="2600" dirty="0" smtClean="0"/>
              <a:t>Брав участь у війнах Б. Хмельницького з Польщею, але найбільше й успішно воював проти татар і турків.</a:t>
            </a:r>
          </a:p>
          <a:p>
            <a:pPr>
              <a:lnSpc>
                <a:spcPct val="80000"/>
              </a:lnSpc>
              <a:defRPr/>
            </a:pPr>
            <a:r>
              <a:rPr lang="ru-RU" sz="2600" dirty="0" smtClean="0"/>
              <a:t>В історичних документах зафіксована участь Івана Сірка у Ніціонально-Визвольній війні, зокрема в битві під Жванцем 1653 р.</a:t>
            </a:r>
          </a:p>
          <a:p>
            <a:pPr>
              <a:lnSpc>
                <a:spcPct val="80000"/>
              </a:lnSpc>
              <a:defRPr/>
            </a:pPr>
            <a:r>
              <a:rPr lang="ru-RU" sz="2600" dirty="0" smtClean="0"/>
              <a:t>1654 року Іван Сірко, разом з полковниками Іваном Богуном, Петром Дорошенком, та іншими, виступає проти підписання Переяславської угоди (1630 р.), і, як більшість запорожців, відмовляється від присяги московському царю Олексію Михайловичу.</a:t>
            </a:r>
          </a:p>
          <a:p>
            <a:pPr>
              <a:lnSpc>
                <a:spcPct val="80000"/>
              </a:lnSpc>
              <a:defRPr/>
            </a:pPr>
            <a:r>
              <a:rPr lang="ru-RU" sz="2600" dirty="0" smtClean="0"/>
              <a:t>У другій половині 50-х років — Вінницький полковник. Після перемоги гетьмана Івана Виговського над московським військом під Конотопом 1659 року, Сірко на чолі запорожців завдає поразки союзникам гетьманців — кримським татарам під Аккерманом і плюндрує степовий Крим. А вже за кілька місяців він несподівано відмовляється ставити свій підпис, навіть за присутності гетьмана Юрія Хмельницького, під Переяславськими статтями 1659 року.</a:t>
            </a:r>
          </a:p>
        </p:txBody>
      </p:sp>
    </p:spTree>
  </p:cSld>
  <p:clrMapOvr>
    <a:masterClrMapping/>
  </p:clrMapOvr>
  <p:transition>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42852"/>
            <a:ext cx="6643702" cy="642942"/>
          </a:xfrm>
        </p:spPr>
        <p:txBody>
          <a:bodyPr>
            <a:normAutofit fontScale="90000"/>
          </a:bodyPr>
          <a:lstStyle/>
          <a:p>
            <a:pPr algn="l"/>
            <a:r>
              <a:rPr lang="uk-UA" i="1" u="sng" dirty="0" smtClean="0">
                <a:solidFill>
                  <a:schemeClr val="tx1"/>
                </a:solidFill>
                <a:latin typeface="+mn-lt"/>
              </a:rPr>
              <a:t>Кошовий </a:t>
            </a:r>
            <a:r>
              <a:rPr lang="uk-UA" i="1" u="sng" dirty="0" err="1" smtClean="0">
                <a:solidFill>
                  <a:schemeClr val="tx1"/>
                </a:solidFill>
                <a:latin typeface="+mn-lt"/>
              </a:rPr>
              <a:t>отоман</a:t>
            </a:r>
            <a:r>
              <a:rPr lang="uk-UA" dirty="0" smtClean="0"/>
              <a:t/>
            </a:r>
            <a:br>
              <a:rPr lang="uk-UA" dirty="0" smtClean="0"/>
            </a:br>
            <a:endParaRPr lang="ru-RU" dirty="0"/>
          </a:p>
        </p:txBody>
      </p:sp>
      <p:sp>
        <p:nvSpPr>
          <p:cNvPr id="3" name="Содержимое 2"/>
          <p:cNvSpPr>
            <a:spLocks noGrp="1"/>
          </p:cNvSpPr>
          <p:nvPr>
            <p:ph idx="1"/>
          </p:nvPr>
        </p:nvSpPr>
        <p:spPr>
          <a:xfrm>
            <a:off x="0" y="785794"/>
            <a:ext cx="8858280" cy="5000660"/>
          </a:xfrm>
        </p:spPr>
        <p:txBody>
          <a:bodyPr>
            <a:noAutofit/>
          </a:bodyPr>
          <a:lstStyle/>
          <a:p>
            <a:pPr>
              <a:lnSpc>
                <a:spcPct val="80000"/>
              </a:lnSpc>
              <a:defRPr/>
            </a:pPr>
            <a:r>
              <a:rPr lang="ru-RU" sz="2600" dirty="0" smtClean="0"/>
              <a:t>У 1660—1680 pp. дванадцять разів його обирали Кошовим отаманом.</a:t>
            </a:r>
          </a:p>
          <a:p>
            <a:pPr>
              <a:lnSpc>
                <a:spcPct val="80000"/>
              </a:lnSpc>
              <a:defRPr/>
            </a:pPr>
            <a:r>
              <a:rPr lang="ru-RU" sz="2600" dirty="0" smtClean="0"/>
              <a:t>У 1672 р. претендував на гетьманську булаву, що посварило його з новим гетьманом Іваном Самойловичем і московським урядом, який заслав його до Тобольську.</a:t>
            </a:r>
          </a:p>
          <a:p>
            <a:pPr>
              <a:lnSpc>
                <a:spcPct val="80000"/>
              </a:lnSpc>
              <a:defRPr/>
            </a:pPr>
            <a:r>
              <a:rPr lang="ru-RU" sz="2600" dirty="0" smtClean="0"/>
              <a:t>По поверненні з московскької неволі (1673р.) до кінця життя лишився противником Москви і Самойловича, обстоюючи насамперед автономні інтереси Запоріжжя й в ім'я їх встановлюючи зв'язки то з Польщею, то навіть з Туреччиною і Кримом.</a:t>
            </a:r>
          </a:p>
          <a:p>
            <a:pPr>
              <a:lnSpc>
                <a:spcPct val="80000"/>
              </a:lnSpc>
              <a:defRPr/>
            </a:pPr>
            <a:r>
              <a:rPr lang="ru-RU" sz="2600" dirty="0" smtClean="0"/>
              <a:t>1675 року здійснив блискучий похід, заблокувавши вторгнення Туреччини на Чигирин, розбив кримську орду і яничарів Ібрагім-паші, які вдерлися на Україну.</a:t>
            </a:r>
          </a:p>
          <a:p>
            <a:pPr>
              <a:lnSpc>
                <a:spcPct val="80000"/>
              </a:lnSpc>
              <a:buNone/>
              <a:defRPr/>
            </a:pPr>
            <a:endParaRPr lang="ru-RU" sz="2600" dirty="0" smtClean="0"/>
          </a:p>
        </p:txBody>
      </p:sp>
    </p:spTree>
  </p:cSld>
  <p:clrMapOvr>
    <a:masterClrMapping/>
  </p:clrMapOvr>
  <p:transition>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42852"/>
            <a:ext cx="6643702" cy="642942"/>
          </a:xfrm>
        </p:spPr>
        <p:txBody>
          <a:bodyPr>
            <a:normAutofit fontScale="90000"/>
          </a:bodyPr>
          <a:lstStyle/>
          <a:p>
            <a:pPr algn="l"/>
            <a:r>
              <a:rPr lang="uk-UA" i="1" u="sng" dirty="0" smtClean="0">
                <a:solidFill>
                  <a:schemeClr val="tx1"/>
                </a:solidFill>
                <a:latin typeface="+mn-lt"/>
              </a:rPr>
              <a:t>Чигиринські походи</a:t>
            </a:r>
            <a:r>
              <a:rPr lang="uk-UA" dirty="0" smtClean="0"/>
              <a:t/>
            </a:r>
            <a:br>
              <a:rPr lang="uk-UA" dirty="0" smtClean="0"/>
            </a:br>
            <a:endParaRPr lang="ru-RU" dirty="0"/>
          </a:p>
        </p:txBody>
      </p:sp>
      <p:sp>
        <p:nvSpPr>
          <p:cNvPr id="3" name="Содержимое 2"/>
          <p:cNvSpPr>
            <a:spLocks noGrp="1"/>
          </p:cNvSpPr>
          <p:nvPr>
            <p:ph idx="1"/>
          </p:nvPr>
        </p:nvSpPr>
        <p:spPr>
          <a:xfrm>
            <a:off x="0" y="500042"/>
            <a:ext cx="8858280" cy="6357958"/>
          </a:xfrm>
        </p:spPr>
        <p:txBody>
          <a:bodyPr>
            <a:noAutofit/>
          </a:bodyPr>
          <a:lstStyle/>
          <a:p>
            <a:pPr>
              <a:lnSpc>
                <a:spcPct val="80000"/>
              </a:lnSpc>
              <a:defRPr/>
            </a:pPr>
            <a:r>
              <a:rPr lang="ru-RU" sz="2600" dirty="0" smtClean="0"/>
              <a:t>Запорозькі козаки взяли участь у відсічі другого так званого Чигиринського походу стотисячного турецько-татарського війська, яке взяло в облогу Чигирин, плануючи після завоювання цього міста зробити його плацдармом для загарбання Правобережної, а потім й усієї України. Чигирин захищали 40-тисячна царська армія під командуванням Ромодановського й 20-тисячне козацьке військо на чолі з гетьманом Іваном Самойловичем. У 1677 р. після безуспішної тритижневої облоги турки й татари змушені були ретируватися з України.</a:t>
            </a:r>
          </a:p>
          <a:p>
            <a:pPr>
              <a:lnSpc>
                <a:spcPct val="80000"/>
              </a:lnSpc>
              <a:defRPr/>
            </a:pPr>
            <a:r>
              <a:rPr lang="ru-RU" sz="2600" dirty="0" smtClean="0"/>
              <a:t>У 1678 р. до Чигирина прийшло 200 тисяч турецьких і татарських військ, їм протистояли 70-тисячна царська армія й 50 тисяч українських козаків. І цей похід виявився безплідним для турецько-татарських військ, хоч вони й зайняли і зруйнували місто. Під час другого Чигиринського походу запорозьке військо мало завдати ударів по тилах турецько-татарських військ.</a:t>
            </a:r>
          </a:p>
          <a:p>
            <a:pPr>
              <a:lnSpc>
                <a:spcPct val="90000"/>
              </a:lnSpc>
              <a:buNone/>
              <a:defRPr/>
            </a:pPr>
            <a:endParaRPr lang="ru-RU" sz="2400" dirty="0" smtClean="0"/>
          </a:p>
          <a:p>
            <a:pPr>
              <a:lnSpc>
                <a:spcPct val="80000"/>
              </a:lnSpc>
              <a:buNone/>
              <a:defRPr/>
            </a:pPr>
            <a:endParaRPr lang="ru-RU" sz="2600" dirty="0" smtClean="0"/>
          </a:p>
        </p:txBody>
      </p:sp>
    </p:spTree>
  </p:cSld>
  <p:clrMapOvr>
    <a:masterClrMapping/>
  </p:clrMapOvr>
  <p:transition>
    <p:pull/>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Стандартная">
      <a:dk1>
        <a:sysClr val="windowText" lastClr="464646"/>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464646"/>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Стандартная">
    <a:dk1>
      <a:sysClr val="windowText" lastClr="464646"/>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Стандартная">
    <a:dk1>
      <a:sysClr val="windowText" lastClr="464646"/>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237</TotalTime>
  <Words>2173</Words>
  <PresentationFormat>Экран (4:3)</PresentationFormat>
  <Paragraphs>83</Paragraphs>
  <Slides>17</Slides>
  <Notes>8</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Апекс</vt:lpstr>
      <vt:lpstr>Іван Сірко</vt:lpstr>
      <vt:lpstr>Зміст:</vt:lpstr>
      <vt:lpstr>Іван Сірко </vt:lpstr>
      <vt:lpstr>Молоді роки </vt:lpstr>
      <vt:lpstr>Родина Івана Сірка </vt:lpstr>
      <vt:lpstr>Тридцятирична війна </vt:lpstr>
      <vt:lpstr>Кошовий отоман </vt:lpstr>
      <vt:lpstr>Кошовий отоман </vt:lpstr>
      <vt:lpstr>Чигиринські походи </vt:lpstr>
      <vt:lpstr>Чигиринські походи </vt:lpstr>
      <vt:lpstr>Чигиринські походи </vt:lpstr>
      <vt:lpstr>Листування Івана Сірка і турецького султана Мехмеда IV.</vt:lpstr>
      <vt:lpstr>Листування Івана Сірка і турецького султана Мехмеда IV.</vt:lpstr>
      <vt:lpstr>Останні роки життя.</vt:lpstr>
      <vt:lpstr>Останні роки життя.</vt:lpstr>
      <vt:lpstr>Іван Сірко — характерник.  </vt:lpstr>
      <vt:lpstr>Дякую за увагу!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Іван Сірко</dc:title>
  <dc:creator>Татьяна</dc:creator>
  <cp:lastModifiedBy>Таня</cp:lastModifiedBy>
  <cp:revision>31</cp:revision>
  <dcterms:created xsi:type="dcterms:W3CDTF">2012-03-17T13:41:05Z</dcterms:created>
  <dcterms:modified xsi:type="dcterms:W3CDTF">2012-03-18T11:50:20Z</dcterms:modified>
</cp:coreProperties>
</file>